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  <p:sldMasterId id="2147484140" r:id="rId2"/>
    <p:sldMasterId id="2147484153" r:id="rId3"/>
    <p:sldMasterId id="2147484165" r:id="rId4"/>
  </p:sldMasterIdLst>
  <p:sldIdLst>
    <p:sldId id="256" r:id="rId5"/>
    <p:sldId id="276" r:id="rId6"/>
    <p:sldId id="288" r:id="rId7"/>
    <p:sldId id="258" r:id="rId8"/>
    <p:sldId id="259" r:id="rId9"/>
    <p:sldId id="262" r:id="rId10"/>
    <p:sldId id="263" r:id="rId11"/>
    <p:sldId id="264" r:id="rId12"/>
    <p:sldId id="299" r:id="rId13"/>
    <p:sldId id="265" r:id="rId14"/>
    <p:sldId id="266" r:id="rId15"/>
    <p:sldId id="267" r:id="rId16"/>
    <p:sldId id="278" r:id="rId17"/>
    <p:sldId id="279" r:id="rId18"/>
    <p:sldId id="280" r:id="rId19"/>
    <p:sldId id="302" r:id="rId20"/>
    <p:sldId id="268" r:id="rId21"/>
    <p:sldId id="287" r:id="rId22"/>
    <p:sldId id="290" r:id="rId23"/>
    <p:sldId id="289" r:id="rId24"/>
    <p:sldId id="270" r:id="rId25"/>
    <p:sldId id="271" r:id="rId26"/>
    <p:sldId id="272" r:id="rId27"/>
    <p:sldId id="285" r:id="rId28"/>
    <p:sldId id="273" r:id="rId29"/>
    <p:sldId id="298" r:id="rId30"/>
    <p:sldId id="282" r:id="rId31"/>
    <p:sldId id="274" r:id="rId32"/>
    <p:sldId id="294" r:id="rId33"/>
    <p:sldId id="300" r:id="rId34"/>
    <p:sldId id="275" r:id="rId35"/>
    <p:sldId id="301" r:id="rId36"/>
    <p:sldId id="28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800080"/>
    <a:srgbClr val="9900CC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516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65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982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128588"/>
            <a:ext cx="2044700" cy="596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1700" cy="596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0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104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73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0934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635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906588"/>
            <a:ext cx="381635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96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1652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988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0441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5332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8797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10441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5656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0338" y="139700"/>
            <a:ext cx="1946275" cy="62690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6425" cy="62690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9077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5100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40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5542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5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089256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6350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906588"/>
            <a:ext cx="381793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715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748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053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506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51464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95767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333934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7109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139700"/>
            <a:ext cx="1946275" cy="6270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8012" cy="6270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453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414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189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17714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6350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906588"/>
            <a:ext cx="3817937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742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5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1981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1778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6113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963368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5417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0629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139700"/>
            <a:ext cx="1946275" cy="6270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88012" cy="6270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35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533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018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27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978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4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788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2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MS Gothic" pitchFamily="49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5100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51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6687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66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6687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66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zvezdacham.schoolrm.ru/sveden/employees/18116/211936/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krosta.ru/events/publikaciya-materiala/work_search=work061073/#search_result" TargetMode="External"/><Relationship Id="rId2" Type="http://schemas.openxmlformats.org/officeDocument/2006/relationships/hyperlink" Target="http://zvezdacham.schoolrm.ru/parents/tips/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akrosta.ru/events/publikaciya-materiala/work_search=work058968/#search_resul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3" y="908720"/>
            <a:ext cx="6570136" cy="1224136"/>
          </a:xfr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sz="3600" b="1" dirty="0">
                <a:ln>
                  <a:prstDash val="solid"/>
                </a:ln>
                <a:solidFill>
                  <a:srgbClr val="80008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 pitchFamily="34" charset="0"/>
                <a:cs typeface="Arial" charset="0"/>
              </a:rPr>
              <a:t>ПОРТФОЛИО</a:t>
            </a:r>
            <a:endParaRPr lang="ru-RU" sz="3600" b="1" dirty="0">
              <a:ln>
                <a:prstDash val="solid"/>
              </a:ln>
              <a:solidFill>
                <a:srgbClr val="800080"/>
              </a:soli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Сильвестровой Татьяны Юрьевны </a:t>
            </a:r>
            <a:r>
              <a:rPr lang="ru-RU" altLang="ru-RU" sz="2800" dirty="0">
                <a:solidFill>
                  <a:srgbClr val="002060"/>
                </a:solidFill>
              </a:rPr>
              <a:t/>
            </a:r>
            <a:br>
              <a:rPr lang="ru-RU" alt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71541" y="2738537"/>
            <a:ext cx="604867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 dirty="0" smtClean="0">
              <a:solidFill>
                <a:srgbClr val="002060"/>
              </a:solidFill>
              <a:latin typeface="Souvienne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600" u="sng" dirty="0">
              <a:solidFill>
                <a:srgbClr val="002060"/>
              </a:solidFill>
              <a:latin typeface="Souvienne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21.09.1978г.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Профессиональное образование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 профессиональное </a:t>
            </a:r>
            <a:r>
              <a:rPr lang="ru-RU" alt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колледж им. 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Кирова РМ, диплом   АК 0078798., 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валификация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диплому: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«Воспитатель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дошкольных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учреждениях.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технологии» по специальности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"Дошкольное воспитание"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специализацией «Учитель технологии».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Дата выдачи от 26 июня 1998года.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лет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18 лет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специальности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11лет</a:t>
            </a: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первая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09.04.2012г.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Занимаемая должность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воспитатель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32656"/>
            <a:ext cx="795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0616" y="0"/>
            <a:ext cx="776583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C0000"/>
                </a:solidFill>
                <a:latin typeface="Arial" pitchFamily="34" charset="0"/>
                <a:ea typeface="MS Gothic" pitchFamily="49" charset="-128"/>
                <a:cs typeface="Lucida Sans Unicode" pitchFamily="34" charset="0"/>
              </a:rPr>
              <a:t>   Министерство </a:t>
            </a:r>
            <a:r>
              <a:rPr lang="ru-RU" sz="3200" b="1" i="1" dirty="0">
                <a:solidFill>
                  <a:srgbClr val="CC0000"/>
                </a:solidFill>
                <a:latin typeface="Arial" pitchFamily="34" charset="0"/>
                <a:ea typeface="MS Gothic" pitchFamily="49" charset="-128"/>
                <a:cs typeface="Lucida Sans Unicode" pitchFamily="34" charset="0"/>
              </a:rPr>
              <a:t>образования</a:t>
            </a:r>
            <a:r>
              <a:rPr lang="ru-RU" sz="4000" b="1" i="1" dirty="0">
                <a:solidFill>
                  <a:srgbClr val="CC0000"/>
                </a:solidFill>
                <a:latin typeface="Arial" pitchFamily="34" charset="0"/>
                <a:ea typeface="MS Gothic" pitchFamily="49" charset="-128"/>
                <a:cs typeface="Lucida Sans Unicode" pitchFamily="34" charset="0"/>
              </a:rPr>
              <a:t> РМ</a:t>
            </a:r>
            <a:br>
              <a:rPr lang="ru-RU" sz="4000" b="1" i="1" dirty="0">
                <a:solidFill>
                  <a:srgbClr val="CC0000"/>
                </a:solidFill>
                <a:latin typeface="Arial" pitchFamily="34" charset="0"/>
                <a:ea typeface="MS Gothic" pitchFamily="49" charset="-128"/>
                <a:cs typeface="Lucida Sans Unicode" pitchFamily="34" charset="0"/>
              </a:rPr>
            </a:b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520278" cy="338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5" y="2276872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900CC"/>
                </a:solidFill>
              </a:rPr>
              <a:t>в</a:t>
            </a:r>
            <a:r>
              <a:rPr lang="ru-RU" b="1" dirty="0" smtClean="0">
                <a:solidFill>
                  <a:srgbClr val="9900CC"/>
                </a:solidFill>
              </a:rPr>
              <a:t>оспитателя </a:t>
            </a:r>
            <a:r>
              <a:rPr lang="ru-RU" b="1" dirty="0">
                <a:solidFill>
                  <a:srgbClr val="9900CC"/>
                </a:solidFill>
              </a:rPr>
              <a:t>МБДОУ </a:t>
            </a:r>
            <a:r>
              <a:rPr lang="ru-RU" b="1" dirty="0" smtClean="0">
                <a:solidFill>
                  <a:srgbClr val="9900CC"/>
                </a:solidFill>
              </a:rPr>
              <a:t>«Детский  </a:t>
            </a:r>
            <a:r>
              <a:rPr lang="ru-RU" b="1" dirty="0">
                <a:solidFill>
                  <a:srgbClr val="9900CC"/>
                </a:solidFill>
              </a:rPr>
              <a:t>сад комбинированного вида «Звёздочка» </a:t>
            </a:r>
            <a:r>
              <a:rPr lang="ru-RU" b="1" dirty="0" smtClean="0">
                <a:solidFill>
                  <a:srgbClr val="9900CC"/>
                </a:solidFill>
              </a:rPr>
              <a:t> Чамзинского  муниципального   района РМ</a:t>
            </a:r>
            <a:endParaRPr lang="ru-RU" b="1" dirty="0">
              <a:solidFill>
                <a:srgbClr val="99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3105835"/>
            <a:ext cx="557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51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ександр\Pictures\640899-054-056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023" y="1844824"/>
            <a:ext cx="3312368" cy="43924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лександр\Pictures\640905-054-056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319561" cy="43924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90872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C0099"/>
                </a:solidFill>
              </a:rPr>
              <a:t>     </a:t>
            </a:r>
            <a:endParaRPr lang="ru-RU" b="1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6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ександр\Pictures\2016-10-23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801318" cy="421780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9" y="827089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</a:t>
            </a:r>
            <a:endParaRPr lang="ru-RU" b="1" i="1" dirty="0">
              <a:solidFill>
                <a:srgbClr val="CC0099"/>
              </a:solidFill>
            </a:endParaRPr>
          </a:p>
        </p:txBody>
      </p:sp>
      <p:pic>
        <p:nvPicPr>
          <p:cNvPr id="5" name="Picture 4" descr="C:\Users\Александр\Pictures\2016-10-23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331" y="2132856"/>
            <a:ext cx="2927668" cy="4219342"/>
          </a:xfrm>
          <a:prstGeom prst="rect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лександр\Pictures\2016-10-23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8463" y="1912057"/>
            <a:ext cx="2728342" cy="421743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12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Александр\Pictures\2016-10-23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69579"/>
            <a:ext cx="2880321" cy="432048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Александр\Pictures\2016-10-23\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86347"/>
            <a:ext cx="2808312" cy="429572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C:\Users\Александр\Pictures\2016-10-23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94334"/>
            <a:ext cx="2915816" cy="42957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10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лександр\Pictures\2016-10-23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88840"/>
            <a:ext cx="2714997" cy="388843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лександр\Pictures\2016-10-23\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2808312" cy="403244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Александр\Pictures\2016-10-23\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0350" y="1933203"/>
            <a:ext cx="2754138" cy="391130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28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лександр\Pictures\2016-10-23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8913"/>
            <a:ext cx="2808312" cy="396044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Александр\Pictures\2016-10-23\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806" y="2132856"/>
            <a:ext cx="2803512" cy="396044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Александр\Pictures\2016-10-23\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398" y="1858913"/>
            <a:ext cx="2736304" cy="396044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04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лександр\Pictures\2016-10-23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2736304" cy="403244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Александр\Pictures\2016-10-23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1253" y="1844824"/>
            <a:ext cx="2815133" cy="403244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Александр\Pictures\2016-10-23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2736304" cy="427171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88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Pictures\2016-10-23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744416" cy="462220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Pictures\2016-12-12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8800"/>
            <a:ext cx="3744416" cy="4624138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861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548680"/>
            <a:ext cx="835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C0099"/>
                </a:solidFill>
              </a:rPr>
              <a:t>5.Наличие авторских программ, методических пособий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54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4262" y="188640"/>
            <a:ext cx="836621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i="1" dirty="0">
                <a:ln w="11430"/>
                <a:solidFill>
                  <a:srgbClr val="CC0099"/>
                </a:solidFill>
                <a:cs typeface="Arial" charset="0"/>
              </a:rPr>
              <a:t>6. Выступления на научно-практических конференциях, педагогических чтения, семинарах, секциях, методических объединениях.</a:t>
            </a:r>
            <a:endParaRPr lang="ru-RU" sz="2000" b="1" i="1" dirty="0">
              <a:ln w="11430"/>
              <a:solidFill>
                <a:srgbClr val="CC0099"/>
              </a:solidFill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960440" cy="4864546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Александр\Pictures\2016-12-08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888432" cy="4864546"/>
          </a:xfrm>
          <a:prstGeom prst="rect">
            <a:avLst/>
          </a:prstGeom>
          <a:noFill/>
          <a:ln w="28575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92" y="1700808"/>
            <a:ext cx="4067497" cy="4968552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933" y="1700808"/>
            <a:ext cx="3888432" cy="4968552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26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002" y="1844824"/>
            <a:ext cx="3932237" cy="4752528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99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4259"/>
            <a:ext cx="3960440" cy="4977109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211" y="1750915"/>
            <a:ext cx="3960440" cy="499045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92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964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C0099"/>
                </a:solidFill>
              </a:rPr>
              <a:t>7.Проведение открытых занятий, мастер классов, мероприятий.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988840"/>
            <a:ext cx="57971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i="1" dirty="0">
              <a:solidFill>
                <a:srgbClr val="3399FF">
                  <a:lumMod val="50000"/>
                </a:srgbClr>
              </a:solidFill>
            </a:endParaRPr>
          </a:p>
          <a:p>
            <a:pPr lvl="0"/>
            <a:endParaRPr lang="ru-RU" b="1" i="1" dirty="0">
              <a:solidFill>
                <a:srgbClr val="3399FF">
                  <a:lumMod val="50000"/>
                </a:srgbClr>
              </a:solidFill>
            </a:endParaRPr>
          </a:p>
          <a:p>
            <a:pPr lvl="0"/>
            <a:endParaRPr lang="ru-RU" b="1" i="1" dirty="0">
              <a:solidFill>
                <a:srgbClr val="3399FF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552" y="1835275"/>
            <a:ext cx="4107407" cy="476207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3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3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 w="11430"/>
                <a:solidFill>
                  <a:srgbClr val="CC0099"/>
                </a:solidFill>
                <a:effectLst/>
                <a:uLnTx/>
                <a:uFillTx/>
                <a:cs typeface="Arial" charset="0"/>
              </a:rPr>
              <a:t>8. Общественная </a:t>
            </a:r>
            <a:r>
              <a:rPr kumimoji="0" lang="ru-RU" altLang="ru-RU" sz="2000" b="1" i="1" u="none" strike="noStrike" kern="0" cap="none" spc="0" normalizeH="0" baseline="0" noProof="0" dirty="0" smtClean="0">
                <a:ln w="11430"/>
                <a:solidFill>
                  <a:srgbClr val="CC0099"/>
                </a:solidFill>
                <a:effectLst/>
                <a:uLnTx/>
                <a:uFillTx/>
                <a:cs typeface="Arial" charset="0"/>
              </a:rPr>
              <a:t>активность педагога: участие в экспертных комиссиях, в жури конкурсов, депутатская деятельность и т. д</a:t>
            </a:r>
            <a:endParaRPr kumimoji="0" lang="ru-RU" sz="18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 descr="C:\Users\Александр\Pictures\2016-11-14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032448" cy="492820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960440" cy="4928206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99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204864"/>
            <a:ext cx="81369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наличие 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системы воспитательной работы</a:t>
            </a:r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;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организация индивидуального подхода;</a:t>
            </a: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снижение простудной заболеваемости воспитанников;</a:t>
            </a: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отлаженная система взаимодействия с родителями;</a:t>
            </a: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отсутствие жалоб и обращений родителей на неправомерные действия;</a:t>
            </a: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реализация </a:t>
            </a:r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здоровьесберегающих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технологий в воспитательном процессе;</a:t>
            </a:r>
          </a:p>
          <a:p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 духовно-нравственное воспитание и народные </a:t>
            </a:r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традиции;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715721"/>
            <a:ext cx="4608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5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Реализуются 8 показателей</a:t>
            </a:r>
            <a:endParaRPr lang="ru-RU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744359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C0099"/>
                </a:solidFill>
              </a:rPr>
              <a:t>9. Позитивные результаты работы с воспитанниками.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1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Александр\Pictures\2016-11-14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4495" y="1796541"/>
            <a:ext cx="2869930" cy="453650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Pictures\2016-12-06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8504" y="1796541"/>
            <a:ext cx="2880321" cy="45365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лександр\Pictures\2016-12-07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943" y="1820319"/>
            <a:ext cx="2880319" cy="4536504"/>
          </a:xfrm>
          <a:prstGeom prst="rect">
            <a:avLst/>
          </a:prstGeom>
          <a:noFill/>
          <a:ln w="28575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47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6879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C0099"/>
                </a:solidFill>
              </a:rPr>
              <a:t>10. Участие педагога в профессиональных конкурсах.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3105835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3399FF">
                    <a:lumMod val="50000"/>
                  </a:srgbClr>
                </a:solidFill>
              </a:rPr>
              <a:t>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2828836"/>
            <a:ext cx="1318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Диплом Республики Мордовия – участник республиканского конкурса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«Воспитатель года Республики Мордовия» 2014г. : 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881039"/>
            <a:ext cx="8250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Диплом   1 Всероссийский ежегодный педагогический конкурс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«Лучшая методическая разработка в соответствии с ФГОС» 3 место 2016г. : </a:t>
            </a:r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717032"/>
            <a:ext cx="824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Диплом  за активное участие в районных соревнованиях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«Веселые Старты» 2015г. : 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7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лександр\Pictures\2016-10-23\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290" y="1899443"/>
            <a:ext cx="3941516" cy="45538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014" y="1743360"/>
            <a:ext cx="4310422" cy="493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855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лександр\Pictures\2016-10-23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1"/>
            <a:ext cx="3600400" cy="452618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ександр\Pictures\2016-12-12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721694" cy="445417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4624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 smtClean="0">
                <a:ln w="11430"/>
                <a:solidFill>
                  <a:srgbClr val="CC0099"/>
                </a:solidFill>
                <a:cs typeface="Arial" charset="0"/>
              </a:rPr>
              <a:t>11. Награды и поощрения педагога в </a:t>
            </a:r>
            <a:r>
              <a:rPr lang="ru-RU" sz="2000" b="1" i="1" dirty="0" err="1" smtClean="0">
                <a:ln w="11430"/>
                <a:solidFill>
                  <a:srgbClr val="CC0099"/>
                </a:solidFill>
                <a:cs typeface="Arial" charset="0"/>
              </a:rPr>
              <a:t>межаттестационный</a:t>
            </a:r>
            <a:r>
              <a:rPr lang="ru-RU" sz="2000" b="1" i="1" dirty="0" smtClean="0">
                <a:ln w="11430"/>
                <a:solidFill>
                  <a:srgbClr val="CC0099"/>
                </a:solidFill>
                <a:cs typeface="Arial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endParaRPr lang="ru-RU" sz="2000" b="1" i="1" dirty="0">
              <a:ln w="11430"/>
              <a:solidFill>
                <a:srgbClr val="CC0099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3" y="2348880"/>
            <a:ext cx="84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Диплом 2 степени «Всероссийского интернет – конкурса для педагогов «Педагогический триумф» : </a:t>
            </a:r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7" y="3393450"/>
            <a:ext cx="89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Диплом Главы администрации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Чамзинского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r>
              <a:rPr lang="ru-RU" b="1" dirty="0" smtClean="0"/>
              <a:t>: 1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537" y="414908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Благодарность от родительской  общественности : 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7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79253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216" y="1691915"/>
            <a:ext cx="4297263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712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764704"/>
            <a:ext cx="8817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</a:rPr>
              <a:t>Наличие собственного инновационного педагогического  опыта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844824"/>
            <a:ext cx="7200800" cy="111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14000"/>
              </a:lnSpc>
              <a:spcAft>
                <a:spcPts val="900"/>
              </a:spcAft>
            </a:pP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47345" indent="-347345" algn="ctr" eaLnBrk="0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22228B"/>
                </a:solidFill>
                <a:ea typeface="Lucida Sans Unicode"/>
              </a:rPr>
              <a:t>Инновационный опыт :</a:t>
            </a:r>
            <a:endParaRPr lang="ru-RU" sz="800" dirty="0">
              <a:latin typeface="Calibri"/>
              <a:ea typeface="Calibri"/>
              <a:cs typeface="Times New Roman"/>
            </a:endParaRPr>
          </a:p>
          <a:p>
            <a:pPr marL="347345" indent="-347345" algn="ctr" eaLnBrk="0" fontAlgn="base" hangingPunct="0">
              <a:lnSpc>
                <a:spcPct val="92000"/>
              </a:lnSpc>
              <a:spcAft>
                <a:spcPts val="0"/>
              </a:spcAft>
            </a:pPr>
            <a:r>
              <a:rPr lang="ru-RU" b="1" dirty="0">
                <a:solidFill>
                  <a:srgbClr val="22228B"/>
                </a:solidFill>
                <a:ea typeface="Lucida Sans Unicode"/>
              </a:rPr>
              <a:t>«Игра как средство социально –эмоционального развития </a:t>
            </a:r>
            <a:r>
              <a:rPr lang="ru-RU" b="1" dirty="0" smtClean="0">
                <a:solidFill>
                  <a:srgbClr val="22228B"/>
                </a:solidFill>
                <a:ea typeface="Lucida Sans Unicode"/>
              </a:rPr>
              <a:t>дошкольников»</a:t>
            </a:r>
            <a:endParaRPr lang="ru-RU" sz="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2957373"/>
            <a:ext cx="7632848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http</a:t>
            </a:r>
            <a:r>
              <a:rPr lang="ru-RU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://</a:t>
            </a:r>
            <a:r>
              <a:rPr lang="en-US" u="sng" dirty="0" err="1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zvezdacham</a:t>
            </a:r>
            <a:r>
              <a:rPr lang="ru-RU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schoolrm</a:t>
            </a:r>
            <a:r>
              <a:rPr lang="ru-RU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ru</a:t>
            </a:r>
            <a:r>
              <a:rPr lang="ru-RU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/</a:t>
            </a:r>
            <a:r>
              <a:rPr lang="en-US" u="sng" dirty="0" err="1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sveden</a:t>
            </a:r>
            <a:r>
              <a:rPr lang="ru-RU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/</a:t>
            </a:r>
            <a:r>
              <a:rPr lang="en-US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employees</a:t>
            </a:r>
            <a:r>
              <a:rPr lang="ru-RU" u="sng" dirty="0">
                <a:solidFill>
                  <a:srgbClr val="FF3399"/>
                </a:solidFill>
                <a:latin typeface="Calibri"/>
                <a:ea typeface="Times New Roman"/>
                <a:cs typeface="Times New Roman"/>
                <a:hlinkClick r:id="rId2"/>
              </a:rPr>
              <a:t>/18116/211936/</a:t>
            </a:r>
            <a:endParaRPr lang="ru-RU" sz="105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8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Pictures\2016-12-07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816424" cy="4762028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2713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19" y="692696"/>
            <a:ext cx="8906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99"/>
                </a:solidFill>
              </a:rPr>
              <a:t>12. Повышение квалификации, профессиональная переподготовка.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230" y="2220119"/>
            <a:ext cx="821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ГБОУДПО «Мордовский республиканский институт образования»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«Обновление содержания дошкольного образования в условиях реализации ФГОС в ДО» в объёме 72 часов.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230" y="3501008"/>
            <a:ext cx="823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ФГБОУ ВПО «Мордовский государственный педагогический институт имени М. Е.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«Проектирование регионального содержания дошкольного образования»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объёме 48 часов.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9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ександр\Pictures\2016-11-14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416824" cy="475252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9471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лександр\Pictures\2016-11-14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5"/>
            <a:ext cx="7056784" cy="479762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31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04719"/>
            <a:ext cx="86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99"/>
                </a:solidFill>
              </a:rPr>
              <a:t>1.Применение информационно-коммуникативных технологий.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pic>
        <p:nvPicPr>
          <p:cNvPr id="2" name="Picture 2" descr="C:\Users\Александр\Pictures\2016-12-08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30897"/>
            <a:ext cx="4176464" cy="486645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99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48735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99"/>
                </a:solidFill>
              </a:rPr>
              <a:t>2.Участие </a:t>
            </a:r>
            <a:r>
              <a:rPr lang="ru-RU" sz="2000" b="1" i="1" dirty="0" smtClean="0">
                <a:solidFill>
                  <a:srgbClr val="CC0099"/>
                </a:solidFill>
              </a:rPr>
              <a:t>в инновационной </a:t>
            </a:r>
            <a:r>
              <a:rPr lang="ru-RU" sz="2000" b="1" i="1" dirty="0" smtClean="0">
                <a:solidFill>
                  <a:srgbClr val="CC0099"/>
                </a:solidFill>
              </a:rPr>
              <a:t> </a:t>
            </a:r>
            <a:r>
              <a:rPr lang="ru-RU" sz="2000" b="1" i="1" dirty="0" smtClean="0">
                <a:solidFill>
                  <a:srgbClr val="CC0099"/>
                </a:solidFill>
              </a:rPr>
              <a:t>(</a:t>
            </a:r>
            <a:r>
              <a:rPr lang="ru-RU" sz="2000" b="1" i="1" dirty="0" smtClean="0">
                <a:solidFill>
                  <a:srgbClr val="CC0099"/>
                </a:solidFill>
              </a:rPr>
              <a:t>экспериментальной)  </a:t>
            </a:r>
            <a:r>
              <a:rPr lang="ru-RU" sz="2000" b="1" i="1" dirty="0" smtClean="0">
                <a:solidFill>
                  <a:srgbClr val="CC0099"/>
                </a:solidFill>
              </a:rPr>
              <a:t>деятельности.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1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8646" y="548680"/>
            <a:ext cx="842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C0099"/>
                </a:solidFill>
              </a:rPr>
              <a:t>3.Наличие публикаций, включая интернет-публикации.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1916832"/>
            <a:ext cx="5948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u="sng" dirty="0">
                <a:solidFill>
                  <a:srgbClr val="000000"/>
                </a:solidFill>
                <a:hlinkClick r:id="rId2"/>
              </a:rPr>
              <a:t>http</a:t>
            </a:r>
            <a:r>
              <a:rPr lang="ru-RU" u="sng" dirty="0">
                <a:solidFill>
                  <a:srgbClr val="000000"/>
                </a:solidFill>
                <a:hlinkClick r:id="rId2"/>
              </a:rPr>
              <a:t>://</a:t>
            </a:r>
            <a:r>
              <a:rPr lang="en-US" u="sng" dirty="0" err="1">
                <a:solidFill>
                  <a:srgbClr val="000000"/>
                </a:solidFill>
                <a:hlinkClick r:id="rId2"/>
              </a:rPr>
              <a:t>zvezdacham</a:t>
            </a:r>
            <a:r>
              <a:rPr lang="ru-RU" u="sng" dirty="0">
                <a:solidFill>
                  <a:srgbClr val="000000"/>
                </a:solidFill>
                <a:hlinkClick r:id="rId2"/>
              </a:rPr>
              <a:t>.</a:t>
            </a:r>
            <a:r>
              <a:rPr lang="en-US" u="sng" dirty="0" err="1">
                <a:solidFill>
                  <a:srgbClr val="000000"/>
                </a:solidFill>
                <a:hlinkClick r:id="rId2"/>
              </a:rPr>
              <a:t>schoolrm</a:t>
            </a:r>
            <a:r>
              <a:rPr lang="ru-RU" u="sng" dirty="0">
                <a:solidFill>
                  <a:srgbClr val="000000"/>
                </a:solidFill>
                <a:hlinkClick r:id="rId2"/>
              </a:rPr>
              <a:t>.</a:t>
            </a:r>
            <a:r>
              <a:rPr lang="en-US" u="sng" dirty="0" err="1">
                <a:solidFill>
                  <a:srgbClr val="000000"/>
                </a:solidFill>
                <a:hlinkClick r:id="rId2"/>
              </a:rPr>
              <a:t>ru</a:t>
            </a:r>
            <a:r>
              <a:rPr lang="ru-RU" u="sng" dirty="0">
                <a:solidFill>
                  <a:srgbClr val="000000"/>
                </a:solidFill>
                <a:hlinkClick r:id="rId2"/>
              </a:rPr>
              <a:t>/</a:t>
            </a:r>
            <a:r>
              <a:rPr lang="en-US" u="sng" dirty="0">
                <a:solidFill>
                  <a:srgbClr val="000000"/>
                </a:solidFill>
                <a:hlinkClick r:id="rId2"/>
              </a:rPr>
              <a:t>parents</a:t>
            </a:r>
            <a:r>
              <a:rPr lang="ru-RU" u="sng" dirty="0">
                <a:solidFill>
                  <a:srgbClr val="000000"/>
                </a:solidFill>
                <a:hlinkClick r:id="rId2"/>
              </a:rPr>
              <a:t>/</a:t>
            </a:r>
            <a:r>
              <a:rPr lang="en-US" u="sng" dirty="0">
                <a:solidFill>
                  <a:srgbClr val="000000"/>
                </a:solidFill>
                <a:hlinkClick r:id="rId2"/>
              </a:rPr>
              <a:t>tips</a:t>
            </a:r>
            <a:r>
              <a:rPr lang="ru-RU" u="sng" dirty="0">
                <a:solidFill>
                  <a:srgbClr val="000000"/>
                </a:solidFill>
                <a:hlinkClick r:id="rId2"/>
              </a:rPr>
              <a:t>/</a:t>
            </a:r>
            <a:endParaRPr lang="ru-RU" sz="11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892" y="1951405"/>
            <a:ext cx="2431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Сайт детского сада </a:t>
            </a:r>
            <a:r>
              <a:rPr lang="ru-RU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8646" y="2420888"/>
            <a:ext cx="2768707" cy="40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14000"/>
              </a:lnSpc>
              <a:spcAft>
                <a:spcPts val="90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Сайт «Академия Роста»:</a:t>
            </a:r>
            <a:endParaRPr lang="ru-RU" sz="1050" b="1" u="sng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913282"/>
            <a:ext cx="8748464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13000"/>
              </a:lnSpc>
              <a:spcAft>
                <a:spcPts val="900"/>
              </a:spcAft>
            </a:pP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http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://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akrosta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ru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/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events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/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publikaciya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-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materiala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/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work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_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search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=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work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061073/#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search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_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3"/>
              </a:rPr>
              <a:t>result</a:t>
            </a:r>
            <a:endParaRPr lang="ru-RU" sz="105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370332"/>
            <a:ext cx="8468766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13000"/>
              </a:lnSpc>
              <a:spcAft>
                <a:spcPts val="900"/>
              </a:spcAft>
            </a:pP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http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://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akrosta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.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ru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/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events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/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publikaciya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-</a:t>
            </a:r>
            <a:r>
              <a:rPr lang="en-US" u="sng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materiala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/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work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_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search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=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work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058968/#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search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_</a:t>
            </a:r>
            <a:r>
              <a:rPr lang="en-US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hlinkClick r:id="rId4"/>
              </a:rPr>
              <a:t>result</a:t>
            </a:r>
            <a:endParaRPr lang="ru-RU" sz="105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2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845" y="1940471"/>
            <a:ext cx="3962145" cy="4831833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40471"/>
            <a:ext cx="3744416" cy="483183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8409" y="495876"/>
            <a:ext cx="548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2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99"/>
                </a:solidFill>
              </a:rPr>
              <a:t>4.Результаты участия воспитанников в: конкурсах, выставках, турнирах, соревнованиях, акциях, фестивалях.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1844824"/>
            <a:ext cx="4824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000000"/>
                </a:solidFill>
              </a:rPr>
              <a:t>Международный уровень :</a:t>
            </a:r>
          </a:p>
          <a:p>
            <a:pPr lvl="0" algn="ctr"/>
            <a:r>
              <a:rPr lang="ru-RU" b="1" dirty="0">
                <a:solidFill>
                  <a:srgbClr val="000000"/>
                </a:solidFill>
              </a:rPr>
              <a:t> Участие : </a:t>
            </a:r>
            <a:r>
              <a:rPr lang="ru-RU" b="1" dirty="0" smtClean="0">
                <a:solidFill>
                  <a:srgbClr val="000000"/>
                </a:solidFill>
              </a:rPr>
              <a:t>2</a:t>
            </a:r>
          </a:p>
          <a:p>
            <a:pPr lvl="0" algn="ctr"/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Республиканский уровень: </a:t>
            </a:r>
          </a:p>
          <a:p>
            <a:pPr algn="ctr"/>
            <a:r>
              <a:rPr lang="ru-RU" b="1" dirty="0" smtClean="0"/>
              <a:t>Победы и призовые места : 1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Муниципальный уровень :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Участие: 3</a:t>
            </a:r>
          </a:p>
          <a:p>
            <a:pPr algn="ctr"/>
            <a:r>
              <a:rPr lang="ru-RU" b="1" dirty="0" smtClean="0"/>
              <a:t>Победы и призовые места: 13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7226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Pictures\2016-12-09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75" y="1885603"/>
            <a:ext cx="4044925" cy="4680520"/>
          </a:xfrm>
          <a:prstGeom prst="rect">
            <a:avLst/>
          </a:prstGeom>
          <a:noFill/>
          <a:ln w="28575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Александр\Pictures\2016-12-09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5603"/>
            <a:ext cx="4104456" cy="4680519"/>
          </a:xfrm>
          <a:prstGeom prst="rect">
            <a:avLst/>
          </a:prstGeom>
          <a:noFill/>
          <a:ln w="28575">
            <a:solidFill>
              <a:schemeClr val="tx2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21395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5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1473</TotalTime>
  <Words>592</Words>
  <Application>Microsoft Office PowerPoint</Application>
  <PresentationFormat>Экран (4:3)</PresentationFormat>
  <Paragraphs>74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Тема5</vt:lpstr>
      <vt:lpstr>Тема Office</vt:lpstr>
      <vt:lpstr>1_Тема Office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1</cp:lastModifiedBy>
  <cp:revision>135</cp:revision>
  <dcterms:created xsi:type="dcterms:W3CDTF">2016-11-13T09:38:58Z</dcterms:created>
  <dcterms:modified xsi:type="dcterms:W3CDTF">2016-12-12T11:35:48Z</dcterms:modified>
</cp:coreProperties>
</file>